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471f045cd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471f045cd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471f045cd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471f045cd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471f045cd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471f045cd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471f045cd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471f045cd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471f045cd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471f045cd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471f045cd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471f045cd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471f045cd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471f045cd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471f045cd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471f045cd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471f045cd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471f045cd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471f045cd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471f045cd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45f53a92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45f53a92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46f35581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46f35581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46f3558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46f3558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46f35581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46f35581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46f35581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46f35581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46f35581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46f3558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46f35581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46f35581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46f35581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46f35581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46f35581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46f35581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46f35581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46f35581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46f3558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646f3558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45f53a92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45f53a92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45f53a92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45f53a92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471f045cd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471f045cd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471f045cd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6471f045cd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471f045cd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471f045cd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471f045cd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471f045cd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471f045cd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471f045cd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471f045cd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6471f045cd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6471f045cd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6471f045cd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45f53a92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645f53a92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471f045c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471f045c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45f53a92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45f53a92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471f045c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471f045c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471f045cd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471f045cd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471f045cd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471f045cd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471f045cd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471f045cd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i1mxCjAP5W47NT1LiXe2NzT7acgsbhIn/view" TargetMode="External"/><Relationship Id="rId5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learnopencv.com/building-a-body-posture-analysis-system-using-mediapipe/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16075" y="1315850"/>
            <a:ext cx="85206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80">
                <a:solidFill>
                  <a:srgbClr val="FFFFFF"/>
                </a:solidFill>
              </a:rPr>
              <a:t>Monitoramento Automatizado de Indivíduos em Situação de Vulnerabilidade</a:t>
            </a:r>
            <a:endParaRPr sz="1979">
              <a:solidFill>
                <a:srgbClr val="FFFFFF"/>
              </a:solidFill>
            </a:endParaRPr>
          </a:p>
        </p:txBody>
      </p:sp>
      <p:pic>
        <p:nvPicPr>
          <p:cNvPr id="55" name="Google Shape;55;p13" title="logotipo-ufabc-extens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259" y="102100"/>
            <a:ext cx="4272274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611050" y="2596913"/>
            <a:ext cx="392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DADAD"/>
                </a:solidFill>
              </a:rPr>
              <a:t>Visão Computacional</a:t>
            </a:r>
            <a:endParaRPr>
              <a:solidFill>
                <a:srgbClr val="ADADA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ADADAD"/>
                </a:solidFill>
              </a:rPr>
              <a:t>Prof. Dr. Celso S. Kurashima</a:t>
            </a:r>
            <a:endParaRPr>
              <a:solidFill>
                <a:srgbClr val="ADADAD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29500" y="3325404"/>
            <a:ext cx="8085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41">
                <a:solidFill>
                  <a:srgbClr val="ADADAD"/>
                </a:solidFill>
              </a:rPr>
              <a:t>Os observadores:</a:t>
            </a:r>
            <a:endParaRPr sz="1141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41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41">
                <a:solidFill>
                  <a:srgbClr val="ADADAD"/>
                </a:solidFill>
              </a:rPr>
              <a:t>Jorge Luiz Pinto Junior </a:t>
            </a:r>
            <a:r>
              <a:rPr lang="pt-BR" sz="1141">
                <a:solidFill>
                  <a:srgbClr val="ADADAD"/>
                </a:solidFill>
              </a:rPr>
              <a:t>- RA: 11058715 - CEO</a:t>
            </a:r>
            <a:endParaRPr sz="1141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41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41">
                <a:solidFill>
                  <a:srgbClr val="ADADAD"/>
                </a:solidFill>
              </a:rPr>
              <a:t>Marcos Baldrigue Andrade</a:t>
            </a:r>
            <a:r>
              <a:rPr lang="pt-BR" sz="1141">
                <a:solidFill>
                  <a:srgbClr val="ADADAD"/>
                </a:solidFill>
              </a:rPr>
              <a:t> - RA: 11201921777 - CFO - Financeiro</a:t>
            </a:r>
            <a:endParaRPr sz="1141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41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41">
                <a:solidFill>
                  <a:srgbClr val="ADADAD"/>
                </a:solidFill>
              </a:rPr>
              <a:t>Guilherme Eduardo Pereira</a:t>
            </a:r>
            <a:r>
              <a:rPr lang="pt-BR" sz="1141">
                <a:solidFill>
                  <a:srgbClr val="ADADAD"/>
                </a:solidFill>
              </a:rPr>
              <a:t> - RA: 11201720498 - CPO - Desenvolvimento</a:t>
            </a:r>
            <a:endParaRPr sz="1141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23" name="Google Shape;123;p22"/>
          <p:cNvSpPr txBox="1"/>
          <p:nvPr>
            <p:ph idx="4294967295" type="body"/>
          </p:nvPr>
        </p:nvSpPr>
        <p:spPr>
          <a:xfrm>
            <a:off x="311700" y="1119525"/>
            <a:ext cx="88011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pt-BR"/>
              <a:t>Classificador de postura baseado em landmarks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88" y="1627775"/>
            <a:ext cx="568642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30" name="Google Shape;130;p23"/>
          <p:cNvSpPr txBox="1"/>
          <p:nvPr>
            <p:ph idx="4294967295" type="body"/>
          </p:nvPr>
        </p:nvSpPr>
        <p:spPr>
          <a:xfrm>
            <a:off x="311700" y="1119525"/>
            <a:ext cx="88011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pt-BR"/>
              <a:t>Inicialização do estimador de pose e do desenho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38" y="2171700"/>
            <a:ext cx="751522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37" name="Google Shape;137;p24"/>
          <p:cNvSpPr txBox="1"/>
          <p:nvPr>
            <p:ph idx="4294967295" type="body"/>
          </p:nvPr>
        </p:nvSpPr>
        <p:spPr>
          <a:xfrm>
            <a:off x="311700" y="1119525"/>
            <a:ext cx="88011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lang="pt-BR"/>
              <a:t>Captura de vídeo e verificação de dispositivo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413" y="2014125"/>
            <a:ext cx="501967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44" name="Google Shape;144;p25"/>
          <p:cNvSpPr txBox="1"/>
          <p:nvPr>
            <p:ph idx="4294967295" type="body"/>
          </p:nvPr>
        </p:nvSpPr>
        <p:spPr>
          <a:xfrm>
            <a:off x="311700" y="1119525"/>
            <a:ext cx="88011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8"/>
            </a:pPr>
            <a:r>
              <a:rPr lang="pt-BR"/>
              <a:t>Lógica de monitoramento temporal e laço principal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38" y="1976425"/>
            <a:ext cx="633412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51" name="Google Shape;151;p26"/>
          <p:cNvSpPr txBox="1"/>
          <p:nvPr>
            <p:ph idx="4294967295" type="body"/>
          </p:nvPr>
        </p:nvSpPr>
        <p:spPr>
          <a:xfrm>
            <a:off x="311700" y="1119525"/>
            <a:ext cx="88011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8"/>
            </a:pPr>
            <a:r>
              <a:rPr lang="pt-BR"/>
              <a:t>Lógica de monitoramento temporal e laço principal - Aquisição e pré-processamento por frame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50" y="2220588"/>
            <a:ext cx="570547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58" name="Google Shape;158;p27"/>
          <p:cNvSpPr txBox="1"/>
          <p:nvPr>
            <p:ph idx="4294967295" type="body"/>
          </p:nvPr>
        </p:nvSpPr>
        <p:spPr>
          <a:xfrm>
            <a:off x="311700" y="1119525"/>
            <a:ext cx="88011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8"/>
            </a:pPr>
            <a:r>
              <a:rPr lang="pt-BR"/>
              <a:t>Lógica de monitoramento temporal e laço principal - Caso com pose detectada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688" y="1684325"/>
            <a:ext cx="5450625" cy="29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65" name="Google Shape;165;p28"/>
          <p:cNvSpPr txBox="1"/>
          <p:nvPr>
            <p:ph idx="4294967295" type="body"/>
          </p:nvPr>
        </p:nvSpPr>
        <p:spPr>
          <a:xfrm>
            <a:off x="311700" y="1119525"/>
            <a:ext cx="88011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8"/>
            </a:pPr>
            <a:r>
              <a:rPr lang="pt-BR"/>
              <a:t>Lógica de monitoramento temporal e laço principal - Caso sem pose detectada (ausência)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838" y="2090250"/>
            <a:ext cx="583882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72" name="Google Shape;172;p29"/>
          <p:cNvSpPr txBox="1"/>
          <p:nvPr>
            <p:ph idx="4294967295" type="body"/>
          </p:nvPr>
        </p:nvSpPr>
        <p:spPr>
          <a:xfrm>
            <a:off x="311700" y="1119525"/>
            <a:ext cx="88011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8"/>
            </a:pPr>
            <a:r>
              <a:rPr lang="pt-BR"/>
              <a:t>Lógica de monitoramento temporal e laço principal - Sobreposição de rótulo e saída interativa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38" y="2193575"/>
            <a:ext cx="488632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79" name="Google Shape;179;p30"/>
          <p:cNvSpPr txBox="1"/>
          <p:nvPr>
            <p:ph idx="4294967295" type="body"/>
          </p:nvPr>
        </p:nvSpPr>
        <p:spPr>
          <a:xfrm>
            <a:off x="311700" y="1119525"/>
            <a:ext cx="88011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8"/>
            </a:pPr>
            <a:r>
              <a:rPr lang="pt-BR"/>
              <a:t>Lógica de monitoramento temporal e laço principal - </a:t>
            </a:r>
            <a:r>
              <a:rPr lang="pt-BR"/>
              <a:t>Liberação</a:t>
            </a:r>
            <a:r>
              <a:rPr lang="pt-BR"/>
              <a:t> de recursos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250" y="2247900"/>
            <a:ext cx="457200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86" name="Google Shape;186;p31"/>
          <p:cNvSpPr txBox="1"/>
          <p:nvPr>
            <p:ph idx="4294967295" type="body"/>
          </p:nvPr>
        </p:nvSpPr>
        <p:spPr>
          <a:xfrm>
            <a:off x="311700" y="1119525"/>
            <a:ext cx="8801100" cy="3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403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9"/>
            </a:pPr>
            <a:r>
              <a:rPr lang="pt-BR" sz="2514"/>
              <a:t>Resumo conceitual por etapas</a:t>
            </a:r>
            <a:endParaRPr sz="2514"/>
          </a:p>
          <a:p>
            <a:pPr indent="-30861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/>
              <a:t>Carregamento de segredos (dotenv)</a:t>
            </a:r>
            <a:r>
              <a:rPr lang="pt-BR"/>
              <a:t> → garante segurança operacional (TOKEN/CHAT_ID fora do código).</a:t>
            </a:r>
            <a:endParaRPr/>
          </a:p>
          <a:p>
            <a:pPr indent="-30861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/>
              <a:t>Leitura de calibração (OpenCV)</a:t>
            </a:r>
            <a:r>
              <a:rPr lang="pt-BR"/>
              <a:t> → fornece parâmetros intrínsecos para undistort do vídeo.</a:t>
            </a:r>
            <a:endParaRPr/>
          </a:p>
          <a:p>
            <a:pPr indent="-30861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/>
              <a:t>Inicialização do MediaPipe Pose </a:t>
            </a:r>
            <a:r>
              <a:rPr lang="pt-BR"/>
              <a:t>→ habilita estimativa esquelética confiável em streaming.</a:t>
            </a:r>
            <a:endParaRPr/>
          </a:p>
          <a:p>
            <a:pPr indent="-30861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/>
              <a:t>Laço de captura </a:t>
            </a:r>
            <a:r>
              <a:rPr lang="pt-BR"/>
              <a:t>→ obtém frames e (idealmente) corrige distorção.</a:t>
            </a:r>
            <a:endParaRPr/>
          </a:p>
          <a:p>
            <a:pPr indent="-30861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/>
              <a:t>Estimativa de landmarks</a:t>
            </a:r>
            <a:r>
              <a:rPr lang="pt-BR"/>
              <a:t> → extrai 33 pontos anatômicos por pessoa.</a:t>
            </a:r>
            <a:endParaRPr/>
          </a:p>
          <a:p>
            <a:pPr indent="-30861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/>
              <a:t>Classificação de postura</a:t>
            </a:r>
            <a:r>
              <a:rPr lang="pt-BR"/>
              <a:t> → aplica heurísticas geométricas (razão largura/altura; ângulos de joelho).</a:t>
            </a:r>
            <a:endParaRPr/>
          </a:p>
          <a:p>
            <a:pPr indent="-30861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/>
              <a:t>Gestão temporal de eventos</a:t>
            </a:r>
            <a:r>
              <a:rPr lang="pt-BR"/>
              <a:t> → usa cronômetros para detectar permanências de 5 s em estados de interesse.</a:t>
            </a:r>
            <a:endParaRPr/>
          </a:p>
          <a:p>
            <a:pPr indent="-30861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/>
              <a:t>Notificação remota (Telegram)</a:t>
            </a:r>
            <a:r>
              <a:rPr lang="pt-BR"/>
              <a:t> → envia alertas sob condições satisfeitas.</a:t>
            </a:r>
            <a:endParaRPr/>
          </a:p>
          <a:p>
            <a:pPr indent="-30861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/>
              <a:t>Renderização</a:t>
            </a:r>
            <a:r>
              <a:rPr lang="pt-BR"/>
              <a:t> → desenha esqueleto e rótulo para feedback do operador.</a:t>
            </a:r>
            <a:endParaRPr/>
          </a:p>
          <a:p>
            <a:pPr indent="-30861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b="1" lang="pt-BR"/>
              <a:t>Finalização</a:t>
            </a:r>
            <a:r>
              <a:rPr lang="pt-BR"/>
              <a:t> → libera recursos de câmera, janelas e modelo.</a:t>
            </a:r>
            <a:endParaRPr sz="11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641"/>
              <a:t>🔹A motivação para o projeto surgiu a partir de uma entrevista com a mãe de um dos alunos.</a:t>
            </a:r>
            <a:endParaRPr sz="2641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641"/>
              <a:t>🔹Ela relatou um caso real: sua mãe, diagnosticada com Alzheimer e demência, se levantou da cama e foi ao banheiro sozinha enquanto ela monitorava por câmera, sem receber nenhum alerta.</a:t>
            </a:r>
            <a:endParaRPr sz="2641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641"/>
              <a:t>🔹O principal desafio relatado foi a ausência de notificações automáticas durante movimentos importantes, especialmente à noite.</a:t>
            </a:r>
            <a:endParaRPr sz="2641"/>
          </a:p>
          <a:p>
            <a:pPr indent="0" lvl="0" marL="45720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4" name="Google Shape;64;p14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984" y="1121150"/>
            <a:ext cx="4048726" cy="29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prática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141500" y="955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523"/>
              <a:buNone/>
            </a:pPr>
            <a:r>
              <a:rPr lang="pt-BR" sz="1500"/>
              <a:t>Durante o seminário de 13/08 foram feitos 14 testes do projeto com diferentes pessoas da turma, após a apresentação as pessoas responderam o seguinte formulário:</a:t>
            </a:r>
            <a:endParaRPr sz="1500"/>
          </a:p>
        </p:txBody>
      </p:sp>
      <p:pic>
        <p:nvPicPr>
          <p:cNvPr id="193" name="Google Shape;193;p32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prática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141500" y="955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rPr lang="pt-BR" sz="1500"/>
              <a:t>Durante o seminário de 13/08 foram feitos 14 testes do projeto com diferentes pessoas da turma, após a apresentação as pessoas responderam o seguinte formulário: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Você participou do teste do projeto? Respostas: Sim (100%)</a:t>
            </a:r>
            <a:endParaRPr sz="1500"/>
          </a:p>
        </p:txBody>
      </p:sp>
      <p:pic>
        <p:nvPicPr>
          <p:cNvPr id="200" name="Google Shape;200;p33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prática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141500" y="955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rPr lang="pt-BR" sz="1500"/>
              <a:t>Durante o seminário de 13/08 foram feitos 14 testes do projeto com diferentes pessoas da turma, após a apresentação as pessoas responderam o seguinte formulário: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Você participou do teste do projeto? Respostas: Sim (100%)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Você calibrou a câmera? Respostas: Sim (50%)</a:t>
            </a:r>
            <a:endParaRPr sz="1500"/>
          </a:p>
        </p:txBody>
      </p:sp>
      <p:pic>
        <p:nvPicPr>
          <p:cNvPr id="207" name="Google Shape;207;p34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prática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141500" y="955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rPr lang="pt-BR" sz="1500"/>
              <a:t>Durante o seminário de 13/08 foram feitos 14 testes do projeto com diferentes pessoas da turma, após a apresentação as pessoas responderam o seguinte formulário: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Você participou do teste do projeto? Respostas: Sim (100%)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Você calibrou a câmera? Respostas: Sim (50%)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O projeto conseguiu identificar o seu corpo? Respostas: Sim (100%)</a:t>
            </a:r>
            <a:endParaRPr sz="1500"/>
          </a:p>
        </p:txBody>
      </p:sp>
      <p:pic>
        <p:nvPicPr>
          <p:cNvPr id="214" name="Google Shape;214;p35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prática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141500" y="955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rPr lang="pt-BR" sz="1500"/>
              <a:t>Durante o seminário de 13/08 foram feitos 14 testes do projeto com diferentes pessoas da turma, após a apresentação as pessoas responderam o seguinte formulário: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Você participou do teste do projeto? Respostas: Sim (100%)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Você calibrou a câmera? Respostas: Sim (50%)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O projeto conseguiu identificar o seu corpo? Respostas: Sim (100%)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O projeto sinalizou quando você estava de pé por mais de 5 segundos? Sim (100%)</a:t>
            </a:r>
            <a:endParaRPr sz="1500"/>
          </a:p>
        </p:txBody>
      </p:sp>
      <p:pic>
        <p:nvPicPr>
          <p:cNvPr id="221" name="Google Shape;221;p36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prática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141500" y="955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rPr lang="pt-BR" sz="1500"/>
              <a:t>Durante o seminário de 13/08 foram feitos 14 testes do projeto com diferentes pessoas da turma, após a apresentação as pessoas responderam o seguinte formulário: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Você participou do teste do projeto? Respostas: Sim (100%)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Você calibrou a câmera? Respostas: Sim (50%)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O projeto conseguiu identificar o seu corpo? Respostas: Sim (100%)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O projeto sinalizou quando você estava de pé por mais de 5 segundos? Sim (100%)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O projeto sinalizou quando você estava ausente por mais de 5 segundos? Sim (50%)</a:t>
            </a:r>
            <a:endParaRPr sz="1500"/>
          </a:p>
        </p:txBody>
      </p:sp>
      <p:pic>
        <p:nvPicPr>
          <p:cNvPr id="228" name="Google Shape;228;p37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prática</a:t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141500" y="955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rPr lang="pt-BR" sz="1500"/>
              <a:t>Durante o seminário de 13/08 foram feitos 14 testes do projeto com diferentes pessoas da turma, após a apresentação as pessoas responderam o seguinte formulário: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Você participou do teste do projeto? Respostas: Sim (100%)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Você calibrou a câmera? Respostas: Sim (50%)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O projeto conseguiu identificar o seu corpo? Respostas: Sim (100%)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O projeto sinalizou quando você estava de pé por mais de 5 segundos? Sim (100%)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O projeto sinalizou quando você estava ausente por mais de 5 segundos? Sim (50%)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De 0 (não recomendaria) a 10 (recomendaria) quanto você recomendaria esse projeto para um amigo? Resposta média: 9.93 (majoritariamente aceito)</a:t>
            </a:r>
            <a:endParaRPr sz="1500"/>
          </a:p>
        </p:txBody>
      </p:sp>
      <p:pic>
        <p:nvPicPr>
          <p:cNvPr id="235" name="Google Shape;235;p38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prática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141500" y="955000"/>
            <a:ext cx="8520600" cy="4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rPr lang="pt-BR" sz="1500"/>
              <a:t>Durante o seminário de 13/08 foram feitos 14 testes do projeto com diferentes pessoas da turma, após a apresentação as pessoas responderam o seguinte formulário:</a:t>
            </a:r>
            <a:endParaRPr sz="15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500"/>
              <a:t>7.	Sugestões:</a:t>
            </a:r>
            <a:endParaRPr sz="1000"/>
          </a:p>
        </p:txBody>
      </p:sp>
      <p:pic>
        <p:nvPicPr>
          <p:cNvPr id="242" name="Google Shape;242;p39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prática</a:t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141500" y="955000"/>
            <a:ext cx="8520600" cy="4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rPr lang="pt-BR" sz="1500"/>
              <a:t>Durante o seminário de 13/08 foram feitos 14 testes do projeto com diferentes pessoas da turma, após a apresentação as pessoas responderam o seguinte formulário:</a:t>
            </a:r>
            <a:endParaRPr sz="15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500"/>
              <a:t>7.	Sugestões:</a:t>
            </a:r>
            <a:endParaRPr sz="15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/>
              <a:t>Não</a:t>
            </a:r>
            <a:endParaRPr sz="10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/>
              <a:t>Sugestão: cadastrar mais possíveis</a:t>
            </a:r>
            <a:endParaRPr sz="10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/>
              <a:t>Projeto excelente, nada a declarar sobre melhorias.</a:t>
            </a:r>
            <a:endParaRPr sz="10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/>
              <a:t>Top demais</a:t>
            </a:r>
            <a:endParaRPr sz="10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/>
              <a:t>Trabalhar para mais de uma pessoa.</a:t>
            </a:r>
            <a:endParaRPr sz="10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/>
              <a:t>Comercializa</a:t>
            </a:r>
            <a:endParaRPr sz="10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/>
              <a:t>Não, o projeto está completo.</a:t>
            </a:r>
            <a:endParaRPr sz="10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000"/>
              <a:t>Nenhuma, ótimo projeto.</a:t>
            </a:r>
            <a:endParaRPr sz="1000"/>
          </a:p>
        </p:txBody>
      </p:sp>
      <p:pic>
        <p:nvPicPr>
          <p:cNvPr id="249" name="Google Shape;249;p40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prática</a:t>
            </a:r>
            <a:endParaRPr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141500" y="955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523"/>
              <a:buNone/>
            </a:pPr>
            <a:r>
              <a:rPr lang="pt-BR" sz="1500"/>
              <a:t>Vídeo prático</a:t>
            </a:r>
            <a:endParaRPr sz="1500"/>
          </a:p>
        </p:txBody>
      </p:sp>
      <p:pic>
        <p:nvPicPr>
          <p:cNvPr id="256" name="Google Shape;256;p41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 title="IMG_0079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600" y="1330875"/>
            <a:ext cx="6296102" cy="354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geral do programa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129900" wrap="square" tIns="91425">
            <a:normAutofit fontScale="77500" lnSpcReduction="10000"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46"/>
              <a:t>🔹O projeto visa desenvolver um sistema que detecta automaticamente, através da biblioteca Mediapipe, quando um indivíduo (ex: idoso) se levanta da cama, sofá ou cadeira.</a:t>
            </a:r>
            <a:endParaRPr sz="1646"/>
          </a:p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46"/>
              <a:t>🔹Ao detectar o movimento, o sistema envia um alerta imediato ao cuidador, via aplicativo, som ou mensagem.</a:t>
            </a:r>
            <a:endParaRPr sz="1646"/>
          </a:p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46"/>
              <a:t>🔹A proposta contribui para aumentar a segurança em residências e instituições, especialmente quando o cuidador não está por perto.</a:t>
            </a:r>
            <a:endParaRPr sz="1346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 title="ChatGPT Image Jul 7, 2025, 03_15_2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675" y="1493349"/>
            <a:ext cx="3670426" cy="2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 title="logotipo-ufabc-abaix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finais</a:t>
            </a:r>
            <a:endParaRPr/>
          </a:p>
        </p:txBody>
      </p:sp>
      <p:pic>
        <p:nvPicPr>
          <p:cNvPr id="263" name="Google Shape;263;p42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252650" y="1189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Requisitos solicitados: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925" y="2033050"/>
            <a:ext cx="7296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688" y="3233200"/>
            <a:ext cx="728662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finais</a:t>
            </a:r>
            <a:endParaRPr/>
          </a:p>
        </p:txBody>
      </p:sp>
      <p:pic>
        <p:nvPicPr>
          <p:cNvPr id="272" name="Google Shape;272;p43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260025" y="1189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solicitados: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Filtragem de imagens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pt-BR" sz="1600"/>
              <a:t>Como foi atendido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O código aplica uma operação de filtragem indireta por meio da correção de distorção da câmera: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Essa operação é um tipo de filtragem geométrica aplicada sobre a imagem, removendo ruídos causados pela lente (efeito olho de peixe, distorções radiais/tangenciais).</a:t>
            </a:r>
            <a:endParaRPr sz="1600"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863" y="2630788"/>
            <a:ext cx="3758276" cy="2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finais</a:t>
            </a:r>
            <a:endParaRPr/>
          </a:p>
        </p:txBody>
      </p:sp>
      <p:pic>
        <p:nvPicPr>
          <p:cNvPr id="280" name="Google Shape;280;p44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260025" y="1189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solicitados: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pt-BR"/>
              <a:t>Transformações geométricas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pt-BR" sz="1600"/>
              <a:t>Como foi atendido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A correção de distorção feita por: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É uma transformação geométrica, pois mapeia cada ponto da imagem original para uma nova posição corrigida.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Além disso, o cálculo de ângulos entre pontos do corpo também se baseia em transformações geométricas (vetores, produto escalar, ângulo em segmentos).</a:t>
            </a:r>
            <a:endParaRPr sz="1600"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650" y="2397875"/>
            <a:ext cx="2675490" cy="2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finais</a:t>
            </a:r>
            <a:endParaRPr/>
          </a:p>
        </p:txBody>
      </p:sp>
      <p:pic>
        <p:nvPicPr>
          <p:cNvPr id="288" name="Google Shape;288;p45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260025" y="1189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solicitados: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pt-BR"/>
              <a:t>Calibração de câmeras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pt-BR" sz="1600"/>
              <a:t>Como foi atendido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O programa lê os parâmetros de calibração a partir do arquivo calibration.xml: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Esses parâmetros vêm de uma calibração prévia (padrão xadrez OpenCV)</a:t>
            </a:r>
            <a:endParaRPr sz="1600"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200" y="3397788"/>
            <a:ext cx="4848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finais</a:t>
            </a:r>
            <a:endParaRPr/>
          </a:p>
        </p:txBody>
      </p:sp>
      <p:pic>
        <p:nvPicPr>
          <p:cNvPr id="296" name="Google Shape;296;p46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260025" y="1189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solicitados: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pt-BR"/>
              <a:t>Propriedade Intrínsecas e Extrínsecas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pt-BR" sz="1600"/>
              <a:t>Como foi atendido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Intrínsecas: estão no camera_matrix (focais fx, fy, centro ótico cx, cy) e nos dist_coeffs (distorções).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Extrínsecas: o mediaPipe internamente gera lankdmarks normalizados que dependem implicitamente da posição relativa da câmera (pose estimation).</a:t>
            </a:r>
            <a:endParaRPr sz="1600"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finais</a:t>
            </a:r>
            <a:endParaRPr/>
          </a:p>
        </p:txBody>
      </p:sp>
      <p:pic>
        <p:nvPicPr>
          <p:cNvPr id="303" name="Google Shape;303;p47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260025" y="1189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solicitados: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pt-BR"/>
              <a:t>Reconhecimento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pt-BR" sz="1600"/>
              <a:t>Como foi atendido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O código implementa reconhecimento de postura:</a:t>
            </a:r>
            <a:endParaRPr sz="1600"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913" y="2862375"/>
            <a:ext cx="658616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finais</a:t>
            </a:r>
            <a:endParaRPr/>
          </a:p>
        </p:txBody>
      </p:sp>
      <p:pic>
        <p:nvPicPr>
          <p:cNvPr id="311" name="Google Shape;311;p48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260025" y="1189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solicitados: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pt-BR"/>
              <a:t>Rastreamento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pt-BR" sz="1600"/>
              <a:t>Atendido parcialmente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O MediaPipe Pose em </a:t>
            </a:r>
            <a:r>
              <a:rPr b="1" lang="pt-BR" sz="1600"/>
              <a:t>static_image_mode=False</a:t>
            </a:r>
            <a:r>
              <a:rPr lang="pt-BR" sz="1600"/>
              <a:t> faz rastreamento temporal dos landmarks entre quadros.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pt-BR" sz="1600"/>
              <a:t>Além disso, o código implementa um rastreamento de estado (cronômetro de "em pé" e "ausente") para detectar condições persistentes. Ou seja, há rastreamento tanto de landmarks no tempo quanto de estado da pessoa.</a:t>
            </a:r>
            <a:endParaRPr sz="1600"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finais - resumo</a:t>
            </a:r>
            <a:endParaRPr/>
          </a:p>
        </p:txBody>
      </p:sp>
      <p:pic>
        <p:nvPicPr>
          <p:cNvPr id="318" name="Google Shape;318;p49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311700" y="1017725"/>
            <a:ext cx="8520600" cy="39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60"/>
              <a:t>Obrigatórios:</a:t>
            </a:r>
            <a:br>
              <a:rPr lang="pt-BR" sz="1060"/>
            </a:br>
            <a:endParaRPr sz="1060"/>
          </a:p>
          <a:p>
            <a:pPr indent="-2959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60"/>
              <a:buChar char="●"/>
            </a:pPr>
            <a:r>
              <a:rPr lang="pt-BR" sz="1060"/>
              <a:t>Filtragem de imagens → ✅ (correção de distorção)</a:t>
            </a:r>
            <a:br>
              <a:rPr lang="pt-BR" sz="1060"/>
            </a:br>
            <a:endParaRPr sz="1060"/>
          </a:p>
          <a:p>
            <a:pPr indent="-2959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60"/>
              <a:buChar char="●"/>
            </a:pPr>
            <a:r>
              <a:rPr lang="pt-BR" sz="1060"/>
              <a:t>Transformações geométricas → ✅ (undistort + cálculo de ângulos)</a:t>
            </a:r>
            <a:br>
              <a:rPr lang="pt-BR" sz="1060"/>
            </a:br>
            <a:endParaRPr sz="1060"/>
          </a:p>
          <a:p>
            <a:pPr indent="-2959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60"/>
              <a:buChar char="●"/>
            </a:pPr>
            <a:r>
              <a:rPr lang="pt-BR" sz="1060"/>
              <a:t>Calibração de câmeras → ✅ (uso de camera_matrix e dist_coeffs)</a:t>
            </a:r>
            <a:br>
              <a:rPr lang="pt-BR" sz="1060"/>
            </a:br>
            <a:endParaRPr sz="1060"/>
          </a:p>
          <a:p>
            <a:pPr indent="-2959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60"/>
              <a:buChar char="●"/>
            </a:pPr>
            <a:r>
              <a:rPr lang="pt-BR" sz="1060"/>
              <a:t>Propriedades intrínsecas/extrínsecas → ✅ (intrínsecas claras; extrínsecas indiretas)</a:t>
            </a:r>
            <a:br>
              <a:rPr lang="pt-BR" sz="1060"/>
            </a:br>
            <a:endParaRPr sz="10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60"/>
              <a:t>Opcionais (pelo menos um):</a:t>
            </a:r>
            <a:br>
              <a:rPr lang="pt-BR" sz="1060"/>
            </a:br>
            <a:endParaRPr sz="1060"/>
          </a:p>
          <a:p>
            <a:pPr indent="-2959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60"/>
              <a:buChar char="●"/>
            </a:pPr>
            <a:r>
              <a:rPr lang="pt-BR" sz="1060"/>
              <a:t>Estereoscopia → ❌</a:t>
            </a:r>
            <a:br>
              <a:rPr lang="pt-BR" sz="1060"/>
            </a:br>
            <a:endParaRPr sz="1060"/>
          </a:p>
          <a:p>
            <a:pPr indent="-2959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60"/>
              <a:buChar char="●"/>
            </a:pPr>
            <a:r>
              <a:rPr lang="pt-BR" sz="1060"/>
              <a:t>Profundidade → ❌</a:t>
            </a:r>
            <a:br>
              <a:rPr lang="pt-BR" sz="1060"/>
            </a:br>
            <a:endParaRPr sz="1060"/>
          </a:p>
          <a:p>
            <a:pPr indent="-2959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60"/>
              <a:buChar char="●"/>
            </a:pPr>
            <a:r>
              <a:rPr lang="pt-BR" sz="1060"/>
              <a:t>Reconhecimento → ✅ (classificação de postura)</a:t>
            </a:r>
            <a:br>
              <a:rPr lang="pt-BR" sz="1060"/>
            </a:br>
            <a:endParaRPr sz="1060"/>
          </a:p>
          <a:p>
            <a:pPr indent="-2959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60"/>
              <a:buChar char="●"/>
            </a:pPr>
            <a:r>
              <a:rPr lang="pt-BR" sz="1060"/>
              <a:t>Rastreamento → ✅ (pose tracking + controle temporal de estados)</a:t>
            </a:r>
            <a:endParaRPr sz="1060"/>
          </a:p>
          <a:p>
            <a:pPr indent="-228600" lvl="0" marL="89999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pt-BR" sz="1060"/>
              <a:t>👉 Portanto, o código atende plenamente os requisitos obrigatórios e também atende os opcionais via Reconhecimento e Rastreamento.</a:t>
            </a:r>
            <a:endParaRPr sz="1060"/>
          </a:p>
          <a:p>
            <a:pPr indent="0" lvl="0" marL="13716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76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25" name="Google Shape;325;p50"/>
          <p:cNvSpPr txBox="1"/>
          <p:nvPr>
            <p:ph idx="1" type="body"/>
          </p:nvPr>
        </p:nvSpPr>
        <p:spPr>
          <a:xfrm>
            <a:off x="311700" y="1087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LEARNOPENCV. Building a Body Posture Analysis System using MediaPipe. Disponível em:</a:t>
            </a:r>
            <a:r>
              <a:rPr lang="pt-BR" sz="1400">
                <a:uFill>
                  <a:noFill/>
                </a:uFill>
                <a:hlinkClick r:id="rId3"/>
              </a:rPr>
              <a:t> https://learnopencv.com/building-a-body-posture-analysis-system-using-mediapipe/</a:t>
            </a:r>
            <a:r>
              <a:rPr lang="pt-BR" sz="1400"/>
              <a:t>. Acesso em: 7 jul. 2025.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LEARNOPENCV. Geometry of Image Formation. Disponível em: https://learnopencv.com/geometry-of-image-formation/. Acesso em: 2 jul. 2025.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LEARNOPENCV. Camera Calibration using OpenCV. Disponível em: https://learnopencv.com/camera-calibration-using-opencv/. Acesso em: 2 jul. 2025.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26" name="Google Shape;326;p50" title="logotipo-ufabc-abaix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o programa faz de fato: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404100" y="1591150"/>
            <a:ext cx="110700" cy="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46"/>
              <a:t>O programa captura vídeo em tempo real, estima a pose humana com o MediaPipe, classifica a postura da pessoa em “Em pé”, “Sentada” ou “Deitada”, corrige a distorção da câmera a partir de parâmetros de calibração intrínseca e, com base em janelas temporais, envia alertas pelo Telegram quando:</a:t>
            </a:r>
            <a:endParaRPr sz="1646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46"/>
              <a:t>(i) alguém permanece em pé por ≥ 5 s ou </a:t>
            </a:r>
            <a:br>
              <a:rPr lang="pt-BR" sz="1646"/>
            </a:br>
            <a:r>
              <a:rPr lang="pt-BR" sz="1646"/>
              <a:t>(ii) nenhuma pessoa é detectada por ≥ 5 s. </a:t>
            </a:r>
            <a:endParaRPr sz="1646"/>
          </a:p>
          <a:p>
            <a:pPr indent="45720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46"/>
              <a:t>O resultado é exibido em uma janela com a pose anotada e um rótulo textual.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Biblioteca MediaPipe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38"/>
              <a:t>🔹</a:t>
            </a:r>
            <a:r>
              <a:rPr lang="pt-BR" sz="1438"/>
              <a:t>Biblioteca do Google para visão computacional e Machine Learning.</a:t>
            </a:r>
            <a:endParaRPr sz="1438"/>
          </a:p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38"/>
              <a:t>🔹</a:t>
            </a:r>
            <a:r>
              <a:rPr lang="pt-BR" sz="1438"/>
              <a:t>Soluções pré-treinadas para mãos, face e poses.</a:t>
            </a:r>
            <a:endParaRPr sz="1438"/>
          </a:p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38"/>
              <a:t>🔹</a:t>
            </a:r>
            <a:r>
              <a:rPr lang="pt-BR" sz="1438"/>
              <a:t>Funciona em dispositivos móveis, web e desktop.</a:t>
            </a:r>
            <a:endParaRPr sz="1438"/>
          </a:p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38"/>
              <a:t>🔹</a:t>
            </a:r>
            <a:r>
              <a:rPr lang="pt-BR" sz="1438"/>
              <a:t>No projeto: MediaPipe Pose (33 pontos do corpo).</a:t>
            </a:r>
            <a:endParaRPr sz="1438"/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7" name="Google Shape;87;p17" title="logotipo-ufabc-abaix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699" y="0"/>
            <a:ext cx="1407301" cy="10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 title="mediapip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00" y="1239851"/>
            <a:ext cx="4527601" cy="25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94" name="Google Shape;94;p18"/>
          <p:cNvSpPr txBox="1"/>
          <p:nvPr>
            <p:ph idx="4294967295" type="body"/>
          </p:nvPr>
        </p:nvSpPr>
        <p:spPr>
          <a:xfrm>
            <a:off x="311700" y="1119525"/>
            <a:ext cx="88011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Dependências, configuração e variáveis de ambiente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600" y="1619250"/>
            <a:ext cx="58293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01" name="Google Shape;101;p19"/>
          <p:cNvSpPr txBox="1"/>
          <p:nvPr>
            <p:ph idx="4294967295" type="body"/>
          </p:nvPr>
        </p:nvSpPr>
        <p:spPr>
          <a:xfrm>
            <a:off x="311700" y="1119525"/>
            <a:ext cx="88011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pt-BR"/>
              <a:t>Calibração da câmera e correção da distorção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113" y="2043113"/>
            <a:ext cx="52482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08" name="Google Shape;108;p20"/>
          <p:cNvSpPr txBox="1"/>
          <p:nvPr>
            <p:ph idx="4294967295" type="body"/>
          </p:nvPr>
        </p:nvSpPr>
        <p:spPr>
          <a:xfrm>
            <a:off x="311700" y="1119525"/>
            <a:ext cx="88011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pt-BR"/>
              <a:t>Rotina de envio de mensagens ao telegram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88" y="1909763"/>
            <a:ext cx="515302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script</a:t>
            </a:r>
            <a:endParaRPr/>
          </a:p>
        </p:txBody>
      </p:sp>
      <p:sp>
        <p:nvSpPr>
          <p:cNvPr id="115" name="Google Shape;115;p21"/>
          <p:cNvSpPr txBox="1"/>
          <p:nvPr>
            <p:ph idx="4294967295" type="body"/>
          </p:nvPr>
        </p:nvSpPr>
        <p:spPr>
          <a:xfrm>
            <a:off x="311700" y="1119525"/>
            <a:ext cx="88011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pt-BR"/>
              <a:t>Geometria: cálculo de ângulo articular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975" y="1776413"/>
            <a:ext cx="4400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3593288"/>
            <a:ext cx="22860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